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embedTrueTypeFonts="1">
  <p:sldMasterIdLst>
    <p:sldMasterId id="2147483684" r:id="rId1"/>
    <p:sldMasterId id="2147483696" r:id="rId2"/>
  </p:sldMasterIdLst>
  <p:sldIdLst>
    <p:sldId id="256" r:id="rId3"/>
    <p:sldId id="259" r:id="rId4"/>
    <p:sldId id="289" r:id="rId5"/>
    <p:sldId id="290" r:id="rId6"/>
    <p:sldId id="276" r:id="rId7"/>
    <p:sldId id="291" r:id="rId8"/>
    <p:sldId id="260" r:id="rId9"/>
    <p:sldId id="261" r:id="rId10"/>
    <p:sldId id="292" r:id="rId11"/>
    <p:sldId id="293" r:id="rId12"/>
    <p:sldId id="295" r:id="rId13"/>
    <p:sldId id="320" r:id="rId14"/>
    <p:sldId id="297" r:id="rId15"/>
    <p:sldId id="298" r:id="rId16"/>
    <p:sldId id="299" r:id="rId17"/>
    <p:sldId id="300" r:id="rId18"/>
    <p:sldId id="302" r:id="rId19"/>
    <p:sldId id="304" r:id="rId20"/>
    <p:sldId id="305" r:id="rId21"/>
    <p:sldId id="306" r:id="rId22"/>
    <p:sldId id="307" r:id="rId23"/>
    <p:sldId id="309" r:id="rId24"/>
    <p:sldId id="321" r:id="rId25"/>
    <p:sldId id="311" r:id="rId26"/>
    <p:sldId id="312" r:id="rId27"/>
    <p:sldId id="313" r:id="rId28"/>
    <p:sldId id="322" r:id="rId29"/>
    <p:sldId id="323" r:id="rId30"/>
    <p:sldId id="316" r:id="rId31"/>
    <p:sldId id="318" r:id="rId32"/>
    <p:sldId id="319" r:id="rId33"/>
    <p:sldId id="274" r:id="rId34"/>
  </p:sldIdLst>
  <p:sldSz cx="12239625" cy="7019925"/>
  <p:notesSz cx="6858000" cy="9144000"/>
  <p:embeddedFontLst>
    <p:embeddedFont>
      <p:font typeface="Amasis MT Pro Medium" panose="02040604050005020304" pitchFamily="18" charset="0"/>
      <p:regular r:id="rId35"/>
      <p:italic r:id="rId36"/>
    </p:embeddedFont>
    <p:embeddedFont>
      <p:font typeface="Arrus Blk OSF BT" panose="02090805060506020404" pitchFamily="18" charset="0"/>
      <p:regular r:id="rId37"/>
      <p:italic r:id="rId38"/>
    </p:embeddedFont>
    <p:embeddedFont>
      <p:font typeface="Franklin Gothic Demi" panose="020B0703020102020204" pitchFamily="34" charset="0"/>
      <p:regular r:id="rId39"/>
      <p:italic r:id="rId40"/>
    </p:embeddedFont>
    <p:embeddedFont>
      <p:font typeface="Franklin Gothic Medium" panose="020B0603020102020204" pitchFamily="34" charset="0"/>
      <p:regular r:id="rId41"/>
      <p:italic r:id="rId42"/>
    </p:embeddedFont>
    <p:embeddedFont>
      <p:font typeface="MS Shell Dlg 2" panose="020B0604030504040204" pitchFamily="34" charset="0"/>
      <p:regular r:id="rId43"/>
      <p:bold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73AA18E4-1BB7-487E-BF43-7897286F1066}">
          <p14:sldIdLst>
            <p14:sldId id="256"/>
          </p14:sldIdLst>
        </p14:section>
        <p14:section name="Sezione senza titolo" id="{B611C561-7116-42E0-A197-29A9A50239CB}">
          <p14:sldIdLst>
            <p14:sldId id="259"/>
            <p14:sldId id="289"/>
            <p14:sldId id="290"/>
            <p14:sldId id="276"/>
            <p14:sldId id="291"/>
            <p14:sldId id="260"/>
            <p14:sldId id="261"/>
            <p14:sldId id="292"/>
            <p14:sldId id="293"/>
            <p14:sldId id="295"/>
            <p14:sldId id="320"/>
            <p14:sldId id="297"/>
            <p14:sldId id="298"/>
            <p14:sldId id="299"/>
            <p14:sldId id="300"/>
            <p14:sldId id="302"/>
            <p14:sldId id="304"/>
            <p14:sldId id="305"/>
            <p14:sldId id="306"/>
            <p14:sldId id="307"/>
            <p14:sldId id="309"/>
            <p14:sldId id="321"/>
            <p14:sldId id="311"/>
            <p14:sldId id="312"/>
            <p14:sldId id="313"/>
            <p14:sldId id="322"/>
            <p14:sldId id="323"/>
            <p14:sldId id="316"/>
            <p14:sldId id="318"/>
            <p14:sldId id="319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38" userDrawn="1">
          <p15:clr>
            <a:srgbClr val="A4A3A4"/>
          </p15:clr>
        </p15:guide>
        <p15:guide id="2" pos="3856" userDrawn="1">
          <p15:clr>
            <a:srgbClr val="A4A3A4"/>
          </p15:clr>
        </p15:guide>
        <p15:guide id="3" orient="horz" pos="487" userDrawn="1">
          <p15:clr>
            <a:srgbClr val="A4A3A4"/>
          </p15:clr>
        </p15:guide>
        <p15:guide id="4" orient="horz" pos="1009" userDrawn="1">
          <p15:clr>
            <a:srgbClr val="A4A3A4"/>
          </p15:clr>
        </p15:guide>
        <p15:guide id="5" pos="1338" userDrawn="1">
          <p15:clr>
            <a:srgbClr val="A4A3A4"/>
          </p15:clr>
        </p15:guide>
        <p15:guide id="6" pos="2630" userDrawn="1">
          <p15:clr>
            <a:srgbClr val="A4A3A4"/>
          </p15:clr>
        </p15:guide>
        <p15:guide id="7" orient="horz" pos="14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D14"/>
    <a:srgbClr val="006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64" y="67"/>
      </p:cViewPr>
      <p:guideLst>
        <p:guide orient="horz" pos="2438"/>
        <p:guide pos="3856"/>
        <p:guide orient="horz" pos="487"/>
        <p:guide orient="horz" pos="1009"/>
        <p:guide pos="1338"/>
        <p:guide pos="2630"/>
        <p:guide orient="horz" pos="14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C0000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0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1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C0000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3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8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A8041D5-DFE6-4FCE-800D-758D4A8A7A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1660" b="38479"/>
          <a:stretch>
            <a:fillRect/>
          </a:stretch>
        </p:blipFill>
        <p:spPr>
          <a:xfrm rot="5400000" flipV="1">
            <a:off x="10825833" y="-29776"/>
            <a:ext cx="1421492" cy="1498990"/>
          </a:xfrm>
          <a:custGeom>
            <a:avLst/>
            <a:gdLst>
              <a:gd name="connsiteX0" fmla="*/ 0 w 1421492"/>
              <a:gd name="connsiteY0" fmla="*/ 0 h 1498990"/>
              <a:gd name="connsiteX1" fmla="*/ 0 w 1421492"/>
              <a:gd name="connsiteY1" fmla="*/ 1498990 h 1498990"/>
              <a:gd name="connsiteX2" fmla="*/ 1421492 w 1421492"/>
              <a:gd name="connsiteY2" fmla="*/ 1498990 h 1498990"/>
              <a:gd name="connsiteX3" fmla="*/ 1421492 w 1421492"/>
              <a:gd name="connsiteY3" fmla="*/ 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1492" h="1498990">
                <a:moveTo>
                  <a:pt x="0" y="0"/>
                </a:moveTo>
                <a:lnTo>
                  <a:pt x="0" y="1498990"/>
                </a:lnTo>
                <a:lnTo>
                  <a:pt x="1421492" y="1498990"/>
                </a:lnTo>
                <a:lnTo>
                  <a:pt x="1421492" y="0"/>
                </a:lnTo>
                <a:close/>
              </a:path>
            </a:pathLst>
          </a:cu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715464D-BF02-B9FA-720C-3113DA0E20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57473"/>
          <a:stretch>
            <a:fillRect/>
          </a:stretch>
        </p:blipFill>
        <p:spPr>
          <a:xfrm rot="16200000">
            <a:off x="8145627" y="4949667"/>
            <a:ext cx="1235437" cy="2905081"/>
          </a:xfrm>
          <a:custGeom>
            <a:avLst/>
            <a:gdLst>
              <a:gd name="connsiteX0" fmla="*/ 1235437 w 1235437"/>
              <a:gd name="connsiteY0" fmla="*/ 0 h 2905081"/>
              <a:gd name="connsiteX1" fmla="*/ 1235437 w 1235437"/>
              <a:gd name="connsiteY1" fmla="*/ 2905081 h 2905081"/>
              <a:gd name="connsiteX2" fmla="*/ 0 w 1235437"/>
              <a:gd name="connsiteY2" fmla="*/ 2905081 h 2905081"/>
              <a:gd name="connsiteX3" fmla="*/ 1 w 1235437"/>
              <a:gd name="connsiteY3" fmla="*/ 0 h 2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437" h="2905081">
                <a:moveTo>
                  <a:pt x="1235437" y="0"/>
                </a:moveTo>
                <a:lnTo>
                  <a:pt x="1235437" y="2905081"/>
                </a:lnTo>
                <a:lnTo>
                  <a:pt x="0" y="2905081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405D2BA-9372-C344-657D-4F2A22D19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8399"/>
          <a:stretch/>
        </p:blipFill>
        <p:spPr>
          <a:xfrm>
            <a:off x="0" y="1375004"/>
            <a:ext cx="2856456" cy="5535648"/>
          </a:xfrm>
          <a:custGeom>
            <a:avLst/>
            <a:gdLst>
              <a:gd name="connsiteX0" fmla="*/ 0 w 3229516"/>
              <a:gd name="connsiteY0" fmla="*/ 0 h 5535648"/>
              <a:gd name="connsiteX1" fmla="*/ 3229516 w 3229516"/>
              <a:gd name="connsiteY1" fmla="*/ 0 h 5535648"/>
              <a:gd name="connsiteX2" fmla="*/ 3229516 w 3229516"/>
              <a:gd name="connsiteY2" fmla="*/ 5535648 h 5535648"/>
              <a:gd name="connsiteX3" fmla="*/ 0 w 3229516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9516" h="5535648">
                <a:moveTo>
                  <a:pt x="0" y="0"/>
                </a:moveTo>
                <a:lnTo>
                  <a:pt x="3229516" y="0"/>
                </a:lnTo>
                <a:lnTo>
                  <a:pt x="3229516" y="5535648"/>
                </a:lnTo>
                <a:lnTo>
                  <a:pt x="0" y="5535648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71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8" name="Immagine 7" descr="Immagine che contiene arte, design&#10;&#10;Descrizione generata automaticamente">
            <a:extLst>
              <a:ext uri="{FF2B5EF4-FFF2-40B4-BE49-F238E27FC236}">
                <a16:creationId xmlns:a16="http://schemas.microsoft.com/office/drawing/2014/main" id="{58085004-E4F5-66A0-0B8E-D06038C604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36" y="6105039"/>
            <a:ext cx="2359157" cy="1176530"/>
          </a:xfrm>
          <a:prstGeom prst="rect">
            <a:avLst/>
          </a:prstGeom>
        </p:spPr>
      </p:pic>
      <p:pic>
        <p:nvPicPr>
          <p:cNvPr id="5" name="Immagine 4" descr="Immagine che contiene Elementi grafici, arte, clipart, grafica&#10;&#10;Descrizione generata automaticamente">
            <a:extLst>
              <a:ext uri="{FF2B5EF4-FFF2-40B4-BE49-F238E27FC236}">
                <a16:creationId xmlns:a16="http://schemas.microsoft.com/office/drawing/2014/main" id="{9B9CF52D-0763-FF88-3929-5B0B0EAF78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011" y="-190115"/>
            <a:ext cx="1383957" cy="13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3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7030A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1A25CD-2450-735E-58A0-77D1015E9E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1660" b="38479"/>
          <a:stretch>
            <a:fillRect/>
          </a:stretch>
        </p:blipFill>
        <p:spPr>
          <a:xfrm rot="16200000" flipH="1" flipV="1">
            <a:off x="71625" y="-81674"/>
            <a:ext cx="1421492" cy="1498990"/>
          </a:xfrm>
          <a:custGeom>
            <a:avLst/>
            <a:gdLst>
              <a:gd name="connsiteX0" fmla="*/ 0 w 1421492"/>
              <a:gd name="connsiteY0" fmla="*/ 0 h 1498990"/>
              <a:gd name="connsiteX1" fmla="*/ 0 w 1421492"/>
              <a:gd name="connsiteY1" fmla="*/ 1498990 h 1498990"/>
              <a:gd name="connsiteX2" fmla="*/ 1421492 w 1421492"/>
              <a:gd name="connsiteY2" fmla="*/ 1498990 h 1498990"/>
              <a:gd name="connsiteX3" fmla="*/ 1421492 w 1421492"/>
              <a:gd name="connsiteY3" fmla="*/ 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1492" h="1498990">
                <a:moveTo>
                  <a:pt x="0" y="0"/>
                </a:moveTo>
                <a:lnTo>
                  <a:pt x="0" y="1498990"/>
                </a:lnTo>
                <a:lnTo>
                  <a:pt x="1421492" y="1498990"/>
                </a:lnTo>
                <a:lnTo>
                  <a:pt x="1421492" y="0"/>
                </a:ln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83F0A7-A37C-78D1-A507-08B2F50C10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57473"/>
          <a:stretch>
            <a:fillRect/>
          </a:stretch>
        </p:blipFill>
        <p:spPr>
          <a:xfrm rot="5400000" flipH="1">
            <a:off x="2671276" y="5068273"/>
            <a:ext cx="1253821" cy="2905082"/>
          </a:xfrm>
          <a:custGeom>
            <a:avLst/>
            <a:gdLst>
              <a:gd name="connsiteX0" fmla="*/ 1235437 w 1235437"/>
              <a:gd name="connsiteY0" fmla="*/ 0 h 2905081"/>
              <a:gd name="connsiteX1" fmla="*/ 1235437 w 1235437"/>
              <a:gd name="connsiteY1" fmla="*/ 2905081 h 2905081"/>
              <a:gd name="connsiteX2" fmla="*/ 0 w 1235437"/>
              <a:gd name="connsiteY2" fmla="*/ 2905081 h 2905081"/>
              <a:gd name="connsiteX3" fmla="*/ 1 w 1235437"/>
              <a:gd name="connsiteY3" fmla="*/ 0 h 2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437" h="2905081">
                <a:moveTo>
                  <a:pt x="1235437" y="0"/>
                </a:moveTo>
                <a:lnTo>
                  <a:pt x="1235437" y="2905081"/>
                </a:lnTo>
                <a:lnTo>
                  <a:pt x="0" y="2905081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0896C84-F339-DD01-B098-E1A271F2BF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8399"/>
          <a:stretch/>
        </p:blipFill>
        <p:spPr>
          <a:xfrm flipH="1">
            <a:off x="9077924" y="1363481"/>
            <a:ext cx="3208149" cy="5656443"/>
          </a:xfrm>
          <a:custGeom>
            <a:avLst/>
            <a:gdLst>
              <a:gd name="connsiteX0" fmla="*/ 0 w 3229516"/>
              <a:gd name="connsiteY0" fmla="*/ 0 h 5535648"/>
              <a:gd name="connsiteX1" fmla="*/ 3229516 w 3229516"/>
              <a:gd name="connsiteY1" fmla="*/ 0 h 5535648"/>
              <a:gd name="connsiteX2" fmla="*/ 3229516 w 3229516"/>
              <a:gd name="connsiteY2" fmla="*/ 5535648 h 5535648"/>
              <a:gd name="connsiteX3" fmla="*/ 0 w 3229516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9516" h="5535648">
                <a:moveTo>
                  <a:pt x="0" y="0"/>
                </a:moveTo>
                <a:lnTo>
                  <a:pt x="3229516" y="0"/>
                </a:lnTo>
                <a:lnTo>
                  <a:pt x="3229516" y="5535648"/>
                </a:lnTo>
                <a:lnTo>
                  <a:pt x="0" y="5535648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71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8" name="Immagine 7" descr="Immagine che contiene arte, design&#10;&#10;Descrizione generata automaticamente">
            <a:extLst>
              <a:ext uri="{FF2B5EF4-FFF2-40B4-BE49-F238E27FC236}">
                <a16:creationId xmlns:a16="http://schemas.microsoft.com/office/drawing/2014/main" id="{ECBBF7F2-6A35-75EC-2723-E6897B65EE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07" y="6079864"/>
            <a:ext cx="2359157" cy="1176530"/>
          </a:xfrm>
          <a:prstGeom prst="rect">
            <a:avLst/>
          </a:prstGeom>
        </p:spPr>
      </p:pic>
      <p:pic>
        <p:nvPicPr>
          <p:cNvPr id="9" name="Immagine 8" descr="Immagine che contiene Elementi grafici, arte, clipart, grafica&#10;&#10;Descrizione generata automaticamente">
            <a:extLst>
              <a:ext uri="{FF2B5EF4-FFF2-40B4-BE49-F238E27FC236}">
                <a16:creationId xmlns:a16="http://schemas.microsoft.com/office/drawing/2014/main" id="{9129CC33-C863-94D6-D596-F3DBB1E5C2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62" y="-213567"/>
            <a:ext cx="1383957" cy="13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3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7030A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92" y="1802263"/>
            <a:ext cx="9179719" cy="2443974"/>
          </a:xfrm>
        </p:spPr>
        <p:txBody>
          <a:bodyPr/>
          <a:lstStyle/>
          <a:p>
            <a:r>
              <a:rPr lang="it-IT" sz="7200" dirty="0"/>
              <a:t>P</a:t>
            </a:r>
            <a:r>
              <a:rPr lang="it-IT" dirty="0"/>
              <a:t>REGHIERA </a:t>
            </a:r>
            <a:br>
              <a:rPr lang="it-IT" dirty="0"/>
            </a:br>
            <a:r>
              <a:rPr lang="it-IT" sz="3600" dirty="0"/>
              <a:t>DEL</a:t>
            </a:r>
            <a:r>
              <a:rPr lang="it-IT" dirty="0"/>
              <a:t> </a:t>
            </a:r>
            <a:br>
              <a:rPr lang="it-IT" dirty="0"/>
            </a:br>
            <a:r>
              <a:rPr lang="it-IT" sz="7200" dirty="0"/>
              <a:t>R</a:t>
            </a:r>
            <a:r>
              <a:rPr lang="it-IT" dirty="0"/>
              <a:t>OSARIO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03" y="610062"/>
            <a:ext cx="2893096" cy="6259137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3FBA0482-DF72-C5C1-DC22-26E16A177E26}"/>
              </a:ext>
            </a:extLst>
          </p:cNvPr>
          <p:cNvSpPr txBox="1">
            <a:spLocks/>
          </p:cNvSpPr>
          <p:nvPr/>
        </p:nvSpPr>
        <p:spPr>
          <a:xfrm>
            <a:off x="3054699" y="5207983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Misteri del dolore</a:t>
            </a:r>
            <a:endParaRPr lang="it-IT" dirty="0">
              <a:ln>
                <a:solidFill>
                  <a:srgbClr val="FFC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885" y="635431"/>
            <a:ext cx="7609163" cy="490161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b="1" dirty="0">
                <a:solidFill>
                  <a:srgbClr val="FF0000"/>
                </a:solidFill>
                <a:highlight>
                  <a:srgbClr val="FFFF00"/>
                </a:highlight>
                <a:latin typeface="Amasis MT Pro Medium" panose="02040604050005020304" pitchFamily="18" charset="0"/>
              </a:rPr>
              <a:t>I</a:t>
            </a:r>
            <a:r>
              <a:rPr lang="it-IT" sz="2700" b="1" dirty="0">
                <a:latin typeface="Franklin Gothic Medium" panose="020B0603020102020204" pitchFamily="34" charset="0"/>
              </a:rPr>
              <a:t>n quel tempo disse Pilato: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«Che farò dunque di Gesù chiamato il Cristo?».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Tutti gli risposero: «Sia crocifisso!».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Ed egli aggiunse: «Ma che male ha fatto?».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Essi allora urlarono: «Sia crocifisso!».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Pilato, visto che non otteneva nulla,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anzi che il tumulto cresceva sempre più,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presa dell'acqua, si lavò le mani davanti alla folla: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«Non sono responsabile, disse, di questo sangue; vedetevela voi!». E tutto il popolo rispose: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«Il suo sangue ricada sopra di noi e sopra i nostri figli». Allora rilasciò loro Barabba e,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dopo aver fatto flagellare Gesù,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lo consegnò ai soldati perché fosse crocifisso. </a:t>
            </a:r>
            <a:r>
              <a:rPr lang="it-IT" sz="24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sz="2700" b="1" dirty="0">
              <a:latin typeface="Franklin Gothic Medium" panose="020B06030201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" b="1742"/>
          <a:stretch/>
        </p:blipFill>
        <p:spPr>
          <a:xfrm>
            <a:off x="309967" y="900051"/>
            <a:ext cx="3626602" cy="5036914"/>
          </a:xfrm>
          <a:prstGeom prst="ellipse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2655FF-07B7-D927-5AAC-E8A228A93E66}"/>
              </a:ext>
            </a:extLst>
          </p:cNvPr>
          <p:cNvSpPr txBox="1"/>
          <p:nvPr/>
        </p:nvSpPr>
        <p:spPr>
          <a:xfrm>
            <a:off x="447644" y="360245"/>
            <a:ext cx="343076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805738" algn="r"/>
              </a:tabLst>
              <a:defRPr/>
            </a:pPr>
            <a:r>
              <a:rPr kumimoji="0" lang="it-IT" sz="2811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Ascolto del Vangelo 	</a:t>
            </a:r>
            <a:endParaRPr kumimoji="0" lang="it-IT" sz="2811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0285E8-897F-9384-3921-6A6D1067FD38}"/>
              </a:ext>
            </a:extLst>
          </p:cNvPr>
          <p:cNvSpPr txBox="1"/>
          <p:nvPr/>
        </p:nvSpPr>
        <p:spPr>
          <a:xfrm>
            <a:off x="856473" y="6057882"/>
            <a:ext cx="2533589" cy="480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805738" algn="r"/>
              </a:tabLst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(Mt 27,22-26)</a:t>
            </a:r>
            <a:endParaRPr kumimoji="0" lang="it-IT" sz="2811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573437"/>
            <a:ext cx="10461172" cy="6063669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pPr marL="0" indent="0">
              <a:buNone/>
            </a:pP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E tutti vogliono liberarsi dalla colpa: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Giuda restituisce il prezzo del sangue.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 Giudei si rifiutano di metterlo nel tesoro del tempio.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Pilato se ne lava le mani.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Nessuno vuole esserne colpevole. </a:t>
            </a:r>
          </a:p>
          <a:p>
            <a:pPr marL="0" indent="0">
              <a:buNone/>
            </a:pPr>
            <a:r>
              <a:rPr lang="it-IT" b="1" dirty="0">
                <a:latin typeface="Franklin Gothic Medium" panose="020B0603020102020204" pitchFamily="34" charset="0"/>
              </a:rPr>
              <a:t>Nessuno pensa al Padre,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alla cui bontà resiste apertamente,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proprio perché questi offre agli uomini,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nella sua mano tesa, quanto ha di più prezioso. </a:t>
            </a:r>
          </a:p>
          <a:p>
            <a:pPr marL="0" indent="0">
              <a:buNone/>
            </a:pPr>
            <a:r>
              <a:rPr lang="it-IT" b="1" dirty="0">
                <a:latin typeface="Franklin Gothic Medium" panose="020B0603020102020204" pitchFamily="34" charset="0"/>
              </a:rPr>
              <a:t>Il colpo contro la mano di Dio percuote ciò che essa tiene. 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▼</a:t>
            </a:r>
            <a:endParaRPr lang="it-IT" b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573437"/>
            <a:ext cx="10461172" cy="6063669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buNone/>
              <a:tabLst>
                <a:tab pos="9144000" algn="r"/>
              </a:tabLst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	… Meditazione </a:t>
            </a:r>
          </a:p>
          <a:p>
            <a:pPr marL="0" indent="0">
              <a:spcBef>
                <a:spcPts val="0"/>
              </a:spcBef>
              <a:buNone/>
            </a:pP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Lo percuote con una pioggia di colpi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con cui l'umanità esprime a Dio la sua opinione… </a:t>
            </a:r>
          </a:p>
          <a:p>
            <a:pPr marL="0" indent="0">
              <a:buNone/>
            </a:pPr>
            <a:r>
              <a:rPr lang="it-IT" b="1" dirty="0">
                <a:latin typeface="Franklin Gothic Medium" panose="020B0603020102020204" pitchFamily="34" charset="0"/>
              </a:rPr>
              <a:t>Quello che Dio Padre tiene nella sua mano tesa è l'Agnello di Dio, che prende su di sé i peccati del mondo,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veramente e corporalmente. </a:t>
            </a:r>
          </a:p>
          <a:p>
            <a:pPr marL="0" indent="0">
              <a:buNone/>
            </a:pPr>
            <a:r>
              <a:rPr lang="it-IT" b="1" dirty="0">
                <a:latin typeface="Franklin Gothic Medium" panose="020B0603020102020204" pitchFamily="34" charset="0"/>
              </a:rPr>
              <a:t>Qui si tratta, per così dire, di un sacramento perverso,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che opera interiormente ciò che indica nel simbolo esteriore: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 dolori inflitti al corpo di Gesù,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sono veramente tutti i peccati del mondo,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confitti in tutto il suo essere uomo-Dio. </a:t>
            </a:r>
          </a:p>
          <a:p>
            <a:pPr marL="0" indent="0">
              <a:buNone/>
            </a:pPr>
            <a:r>
              <a:rPr lang="it-IT" dirty="0">
                <a:latin typeface="Franklin Gothic Medium" panose="020B0603020102020204" pitchFamily="34" charset="0"/>
              </a:rPr>
              <a:t>							(Von Balthasar)</a:t>
            </a:r>
          </a:p>
        </p:txBody>
      </p:sp>
    </p:spTree>
    <p:extLst>
      <p:ext uri="{BB962C8B-B14F-4D97-AF65-F5344CB8AC3E}">
        <p14:creationId xmlns:p14="http://schemas.microsoft.com/office/powerpoint/2010/main" val="4955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464949"/>
            <a:ext cx="10594268" cy="617215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it-IT" cap="small" dirty="0">
                <a:solidFill>
                  <a:srgbClr val="0062AC"/>
                </a:solidFill>
              </a:rPr>
              <a:t>Padre Nostro – 10 Ave Maria – Gloria</a:t>
            </a:r>
          </a:p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" b="1742"/>
          <a:stretch/>
        </p:blipFill>
        <p:spPr>
          <a:xfrm>
            <a:off x="1122451" y="1154100"/>
            <a:ext cx="3758718" cy="52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0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96" y="5999489"/>
            <a:ext cx="2497995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2800" cap="small" dirty="0"/>
              <a:t>Preghiamo </a:t>
            </a:r>
            <a:br>
              <a:rPr lang="it-IT" sz="2800" cap="small" dirty="0"/>
            </a:br>
            <a:r>
              <a:rPr lang="it-IT" sz="2800" cap="small" dirty="0"/>
              <a:t>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120" y="642887"/>
            <a:ext cx="9046974" cy="5951122"/>
          </a:xfrm>
        </p:spPr>
        <p:txBody>
          <a:bodyPr/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36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S</a:t>
            </a: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anta</a:t>
            </a:r>
            <a:r>
              <a:rPr lang="it-IT" sz="28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 </a:t>
            </a:r>
            <a:r>
              <a:rPr lang="it-IT" sz="36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</a:t>
            </a: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aria</a:t>
            </a:r>
            <a:r>
              <a:rPr lang="it-IT" sz="2700" b="1" spc="50" dirty="0">
                <a:latin typeface="Franklin Gothic Medium" panose="020B0603020102020204" pitchFamily="34" charset="0"/>
              </a:rPr>
              <a:t>, donna del dolore,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madre dei viventi, salve!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Novella Eva</a:t>
            </a:r>
            <a:r>
              <a:rPr lang="it-IT" sz="2700" b="1" spc="50" dirty="0">
                <a:latin typeface="Franklin Gothic Medium" panose="020B0603020102020204" pitchFamily="34" charset="0"/>
              </a:rPr>
              <a:t>, Vergine sposa presso la Croce,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dove si consuma, l'amore e sgorga la vita.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Madre dei discepoli</a:t>
            </a:r>
            <a:r>
              <a:rPr lang="it-IT" sz="2700" b="1" spc="50" dirty="0">
                <a:latin typeface="Franklin Gothic Medium" panose="020B0603020102020204" pitchFamily="34" charset="0"/>
              </a:rPr>
              <a:t>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sii tu l'immagine conduttrice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nel nostro impegno di servizio;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insegnaci a sostare con te presso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le infinite croci dove il tuo Figlio é ancora crocifisso;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 vivere e testimoniare l'amore cristiano;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accogliendo in ogni uomo un fratello;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 rinunciare all'opaco egoismo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per seguire Cristo, sola luce dell'uomo.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Vergine della Pasqua</a:t>
            </a:r>
            <a:r>
              <a:rPr lang="it-IT" sz="2700" b="1" spc="50" dirty="0">
                <a:latin typeface="Franklin Gothic Medium" panose="020B0603020102020204" pitchFamily="34" charset="0"/>
              </a:rPr>
              <a:t>, gloria dello Spirito,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accogli la nostra preghiera.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00" y="156177"/>
            <a:ext cx="2497994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3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4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400"/>
                            </p:stCondLst>
                            <p:childTnLst>
                              <p:par>
                                <p:cTn id="4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400"/>
                            </p:stCondLst>
                            <p:childTnLst>
                              <p:par>
                                <p:cTn id="4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4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" b="1173"/>
          <a:stretch/>
        </p:blipFill>
        <p:spPr>
          <a:xfrm>
            <a:off x="6503159" y="1185096"/>
            <a:ext cx="3758718" cy="5220408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76175" y="54265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Terzo mistero del dolore</a:t>
            </a:r>
            <a:endParaRPr lang="it-IT" dirty="0">
              <a:ln>
                <a:solidFill>
                  <a:srgbClr val="FFC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150" y="1994761"/>
            <a:ext cx="5717877" cy="3281715"/>
          </a:xfrm>
        </p:spPr>
        <p:txBody>
          <a:bodyPr/>
          <a:lstStyle/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Contempliamo </a:t>
            </a:r>
            <a:b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con Maria</a:t>
            </a:r>
          </a:p>
          <a:p>
            <a:pPr marL="0" indent="0" algn="r">
              <a:lnSpc>
                <a:spcPts val="4400"/>
              </a:lnSpc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Colui che </a:t>
            </a:r>
            <a:b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è stato incoronato </a:t>
            </a:r>
            <a:b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di spine per noi.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73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125" y="746729"/>
            <a:ext cx="7345691" cy="5526466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b="1" dirty="0">
                <a:solidFill>
                  <a:srgbClr val="FF0000"/>
                </a:solidFill>
                <a:highlight>
                  <a:srgbClr val="FFFF00"/>
                </a:highlight>
                <a:latin typeface="Amasis MT Pro Medium" panose="02040604050005020304" pitchFamily="18" charset="0"/>
              </a:rPr>
              <a:t>A</a:t>
            </a:r>
            <a:r>
              <a:rPr lang="it-IT" sz="2700" b="1" dirty="0">
                <a:latin typeface="Franklin Gothic Medium" panose="020B0603020102020204" pitchFamily="34" charset="0"/>
              </a:rPr>
              <a:t>llora i soldati lo condussero dentro il cortile, cioè nel pretorio, e convocarono tutta la coorte.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Lo rivestirono di porpora e,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dopo aver intrecciato una corona di spine,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gliela misero sul capo.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Cominciarono poi a salutarlo: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«Salve, re dei Giudei!».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E gli percuotevano il capo con una canna,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gli sputavano addosso e,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piegando le ginocchia, si prostravano a lui.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Dopo averlo schernito, lo spogliarono della porpora e gli rimisero le sue vesti, poi lo condussero fuori per crocifiggerlo. </a:t>
            </a:r>
            <a:r>
              <a:rPr lang="it-IT" sz="24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endParaRPr lang="it-IT" sz="2700" b="1" dirty="0">
              <a:latin typeface="Franklin Gothic Medium" panose="020B06030201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" b="1173"/>
          <a:stretch/>
        </p:blipFill>
        <p:spPr>
          <a:xfrm flipH="1">
            <a:off x="469866" y="1248977"/>
            <a:ext cx="3308418" cy="4594995"/>
          </a:xfrm>
          <a:prstGeom prst="ellipse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FD6D62-7CA4-3B92-B40B-D40E0D8D02D4}"/>
              </a:ext>
            </a:extLst>
          </p:cNvPr>
          <p:cNvSpPr txBox="1"/>
          <p:nvPr/>
        </p:nvSpPr>
        <p:spPr>
          <a:xfrm>
            <a:off x="447644" y="360245"/>
            <a:ext cx="343076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805738" algn="r"/>
              </a:tabLst>
              <a:defRPr/>
            </a:pPr>
            <a:r>
              <a:rPr kumimoji="0" lang="it-IT" sz="2811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Ascolto del Vangelo 	</a:t>
            </a:r>
            <a:endParaRPr kumimoji="0" lang="it-IT" sz="2811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977956B-1850-2A9B-B384-23B2E4A7E471}"/>
              </a:ext>
            </a:extLst>
          </p:cNvPr>
          <p:cNvSpPr txBox="1"/>
          <p:nvPr/>
        </p:nvSpPr>
        <p:spPr>
          <a:xfrm>
            <a:off x="856473" y="6057882"/>
            <a:ext cx="2533589" cy="480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805738" algn="r"/>
              </a:tabLst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(Mc 15,16-20)</a:t>
            </a:r>
            <a:endParaRPr kumimoji="0" lang="it-IT" sz="2811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28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73113"/>
            <a:ext cx="10461172" cy="586399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pPr marL="806450" indent="0">
              <a:buNone/>
            </a:pP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Anche Maria porta invisibilmente la sua corona di spine,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che non è intrecciata solo con lo scherno inflitto al Figlio,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ma anche con tutti gli insulti rivolti contro la maestà di lei… </a:t>
            </a:r>
          </a:p>
          <a:p>
            <a:pPr marL="806450" indent="0">
              <a:buNone/>
            </a:pPr>
            <a:r>
              <a:rPr lang="it-IT" b="1" dirty="0">
                <a:latin typeface="Franklin Gothic Medium" panose="020B0603020102020204" pitchFamily="34" charset="0"/>
              </a:rPr>
              <a:t>Solo da ultimo e indegnamente,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incoraggiati dalla parola di Gesù,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possiamo schierarci dalla parte di coloro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che sono scherniti ingiustamente.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"Se hanno chiamato </a:t>
            </a:r>
            <a:r>
              <a:rPr lang="it-IT" b="1" dirty="0" err="1">
                <a:latin typeface="Franklin Gothic Medium" panose="020B0603020102020204" pitchFamily="34" charset="0"/>
              </a:rPr>
              <a:t>Beelzebul</a:t>
            </a:r>
            <a:r>
              <a:rPr lang="it-IT" b="1" dirty="0">
                <a:latin typeface="Franklin Gothic Medium" panose="020B0603020102020204" pitchFamily="34" charset="0"/>
              </a:rPr>
              <a:t> il padrone di casa,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quanto più i suoi familiari </a:t>
            </a:r>
            <a:r>
              <a:rPr lang="it-IT" dirty="0">
                <a:latin typeface="Franklin Gothic Medium" panose="020B0603020102020204" pitchFamily="34" charset="0"/>
              </a:rPr>
              <a:t>(Mt 10, 25)…</a:t>
            </a:r>
            <a:r>
              <a:rPr lang="it-IT" b="1" dirty="0">
                <a:latin typeface="Franklin Gothic Medium" panose="020B0603020102020204" pitchFamily="34" charset="0"/>
              </a:rPr>
              <a:t> </a:t>
            </a:r>
            <a:r>
              <a:rPr lang="it-IT" sz="32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464949"/>
            <a:ext cx="10594268" cy="617215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it-IT" cap="small" dirty="0">
                <a:solidFill>
                  <a:srgbClr val="0062AC"/>
                </a:solidFill>
              </a:rPr>
              <a:t>Padre Nostro – 10 Ave Maria – Gloria</a:t>
            </a:r>
          </a:p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" b="1173"/>
          <a:stretch/>
        </p:blipFill>
        <p:spPr>
          <a:xfrm flipH="1">
            <a:off x="1391609" y="1138602"/>
            <a:ext cx="3758718" cy="52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96" y="5999489"/>
            <a:ext cx="2497995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2800" cap="small" dirty="0"/>
              <a:t>Preghiamo </a:t>
            </a:r>
            <a:br>
              <a:rPr lang="it-IT" sz="2800" cap="small" dirty="0"/>
            </a:br>
            <a:r>
              <a:rPr lang="it-IT" sz="2800" cap="small" dirty="0"/>
              <a:t>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120" y="642887"/>
            <a:ext cx="9046974" cy="5951122"/>
          </a:xfrm>
        </p:spPr>
        <p:txBody>
          <a:bodyPr/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36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S</a:t>
            </a: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anta</a:t>
            </a:r>
            <a:r>
              <a:rPr lang="it-IT" sz="28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 </a:t>
            </a:r>
            <a:r>
              <a:rPr lang="it-IT" sz="36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</a:t>
            </a: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aria</a:t>
            </a:r>
            <a:r>
              <a:rPr lang="it-IT" sz="2700" b="1" spc="50" dirty="0">
                <a:latin typeface="Franklin Gothic Medium" panose="020B0603020102020204" pitchFamily="34" charset="0"/>
              </a:rPr>
              <a:t>, donna del dolore,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madre dei viventi, salve!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Novella Eva</a:t>
            </a:r>
            <a:r>
              <a:rPr lang="it-IT" sz="2700" b="1" spc="50" dirty="0">
                <a:latin typeface="Franklin Gothic Medium" panose="020B0603020102020204" pitchFamily="34" charset="0"/>
              </a:rPr>
              <a:t>, Vergine sposa presso la Croce,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dove si consuma, l'amore e sgorga la vita.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Madre dei discepoli</a:t>
            </a:r>
            <a:r>
              <a:rPr lang="it-IT" sz="2700" b="1" spc="50" dirty="0">
                <a:latin typeface="Franklin Gothic Medium" panose="020B0603020102020204" pitchFamily="34" charset="0"/>
              </a:rPr>
              <a:t>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sii tu l'immagine conduttrice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nel nostro impegno di servizio;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insegnaci a sostare con te presso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le infinite croci dove il tuo Figlio é ancora crocifisso;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 vivere e testimoniare l'amore cristiano;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accogliendo in ogni uomo un fratello;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 rinunciare all'opaco egoismo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per seguire Cristo, sola luce dell'uomo.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Vergine della Pasqua</a:t>
            </a:r>
            <a:r>
              <a:rPr lang="it-IT" sz="2700" b="1" spc="50" dirty="0">
                <a:latin typeface="Franklin Gothic Medium" panose="020B0603020102020204" pitchFamily="34" charset="0"/>
              </a:rPr>
              <a:t>, gloria dello Spirito,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accogli la nostra preghiera.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00" y="156177"/>
            <a:ext cx="2497994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5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4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400"/>
                            </p:stCondLst>
                            <p:childTnLst>
                              <p:par>
                                <p:cTn id="4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400"/>
                            </p:stCondLst>
                            <p:childTnLst>
                              <p:par>
                                <p:cTn id="4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4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" b="1778"/>
          <a:stretch/>
        </p:blipFill>
        <p:spPr>
          <a:xfrm>
            <a:off x="6503159" y="1185096"/>
            <a:ext cx="3758718" cy="5220408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76175" y="54265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Primo mistero del dolore</a:t>
            </a:r>
            <a:endParaRPr lang="it-IT" dirty="0">
              <a:ln>
                <a:solidFill>
                  <a:srgbClr val="FFC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23" y="1994761"/>
            <a:ext cx="5717877" cy="3281715"/>
          </a:xfrm>
        </p:spPr>
        <p:txBody>
          <a:bodyPr/>
          <a:lstStyle/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Contempliamo </a:t>
            </a:r>
            <a:b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con Maria</a:t>
            </a:r>
          </a:p>
          <a:p>
            <a:pPr marL="0" indent="0" algn="r">
              <a:lnSpc>
                <a:spcPts val="4400"/>
              </a:lnSpc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Colui che </a:t>
            </a:r>
            <a:b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ha pregato il Padre </a:t>
            </a:r>
            <a:b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nel Getsemani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05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" b="1821"/>
          <a:stretch/>
        </p:blipFill>
        <p:spPr>
          <a:xfrm>
            <a:off x="6503159" y="1185096"/>
            <a:ext cx="3758718" cy="5220408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76175" y="54265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Quarto mistero del dolore</a:t>
            </a:r>
            <a:endParaRPr lang="it-IT" dirty="0">
              <a:ln>
                <a:solidFill>
                  <a:srgbClr val="FFC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35" y="2025758"/>
            <a:ext cx="5717877" cy="3281715"/>
          </a:xfrm>
        </p:spPr>
        <p:txBody>
          <a:bodyPr/>
          <a:lstStyle/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Contempliamo </a:t>
            </a:r>
            <a:b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con Maria</a:t>
            </a:r>
          </a:p>
          <a:p>
            <a:pPr marL="0" indent="0" algn="r">
              <a:lnSpc>
                <a:spcPts val="4400"/>
              </a:lnSpc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Colui che </a:t>
            </a:r>
            <a:b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ha portato per noi </a:t>
            </a:r>
            <a:b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il peso della croce.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9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0556" y="1038387"/>
            <a:ext cx="7578166" cy="5491622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b="1" dirty="0">
                <a:solidFill>
                  <a:srgbClr val="FF0000"/>
                </a:solidFill>
                <a:highlight>
                  <a:srgbClr val="FFFF00"/>
                </a:highlight>
                <a:latin typeface="Amasis MT Pro Medium" panose="02040604050005020304" pitchFamily="18" charset="0"/>
              </a:rPr>
              <a:t>D</a:t>
            </a:r>
            <a:r>
              <a:rPr lang="it-IT" sz="2700" b="1" dirty="0">
                <a:latin typeface="Franklin Gothic Medium" panose="020B0603020102020204" pitchFamily="34" charset="0"/>
              </a:rPr>
              <a:t>opo averlo schernito, lo spogliarono della porpora e gli rimisero le sue vesti, poi lo condussero fuori per crocifiggerlo.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Allora costrinsero un tale che passava,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un certo Simone di Cirene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che veniva dalla campagna,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padre di Alessandro e Rufo, a portare la croce.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Condussero dunque Gesù al luogo del </a:t>
            </a:r>
            <a:r>
              <a:rPr lang="it-IT" sz="2700" b="1" dirty="0" err="1">
                <a:latin typeface="Franklin Gothic Medium" panose="020B0603020102020204" pitchFamily="34" charset="0"/>
              </a:rPr>
              <a:t>Gòlgota</a:t>
            </a:r>
            <a:r>
              <a:rPr lang="it-IT" sz="2700" b="1" dirty="0">
                <a:latin typeface="Franklin Gothic Medium" panose="020B0603020102020204" pitchFamily="34" charset="0"/>
              </a:rPr>
              <a:t>, che significa luogo del cranio,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 gli offrirono vino mescolato con mirra,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ma egli non ne prese. </a:t>
            </a:r>
            <a:r>
              <a:rPr lang="it-IT" sz="24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sz="2700" b="1" dirty="0">
              <a:solidFill>
                <a:srgbClr val="7030A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" b="1821"/>
          <a:stretch/>
        </p:blipFill>
        <p:spPr>
          <a:xfrm>
            <a:off x="508819" y="1212465"/>
            <a:ext cx="3308418" cy="4594995"/>
          </a:xfrm>
          <a:prstGeom prst="ellipse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2E7C17-5AEE-9E26-6A07-21BB17CAFA85}"/>
              </a:ext>
            </a:extLst>
          </p:cNvPr>
          <p:cNvSpPr txBox="1"/>
          <p:nvPr/>
        </p:nvSpPr>
        <p:spPr>
          <a:xfrm>
            <a:off x="447644" y="360245"/>
            <a:ext cx="343076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805738" algn="r"/>
              </a:tabLst>
              <a:defRPr/>
            </a:pPr>
            <a:r>
              <a:rPr kumimoji="0" lang="it-IT" sz="2811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Ascolto del Vangelo 	</a:t>
            </a:r>
            <a:endParaRPr kumimoji="0" lang="it-IT" sz="2811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3068B7-E645-AC48-2C6F-18B7FA8A34A4}"/>
              </a:ext>
            </a:extLst>
          </p:cNvPr>
          <p:cNvSpPr txBox="1"/>
          <p:nvPr/>
        </p:nvSpPr>
        <p:spPr>
          <a:xfrm>
            <a:off x="856473" y="6057882"/>
            <a:ext cx="2533589" cy="480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805738" algn="r"/>
              </a:tabLst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(Mc 15,20-23)</a:t>
            </a:r>
            <a:endParaRPr kumimoji="0" lang="it-IT" sz="2811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7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573437"/>
            <a:ext cx="10461172" cy="6063669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pPr marL="0" indent="0">
              <a:buNone/>
            </a:pP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"Per noi": queste due parole compaiono in ogni mistero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di questo ciclo doloroso, qui bisogna rifletterci in modo particolare. </a:t>
            </a:r>
          </a:p>
          <a:p>
            <a:pPr marL="0" indent="0">
              <a:buNone/>
            </a:pPr>
            <a:r>
              <a:rPr lang="it-IT" b="1" dirty="0">
                <a:latin typeface="Franklin Gothic Medium" panose="020B0603020102020204" pitchFamily="34" charset="0"/>
              </a:rPr>
              <a:t>Questo "per noi" è la parola primordiale della fede cristiana,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la radice da cui si è sviluppato tutto l'albero del Credo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e della dogmatica. </a:t>
            </a:r>
          </a:p>
          <a:p>
            <a:pPr marL="0" indent="0">
              <a:buNone/>
            </a:pPr>
            <a:r>
              <a:rPr lang="it-IT" b="1" dirty="0">
                <a:latin typeface="Franklin Gothic Medium" panose="020B0603020102020204" pitchFamily="34" charset="0"/>
              </a:rPr>
              <a:t>Per noi Gesù si è incarnato,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 noi e per i nostri peccati è morto e risorto… </a:t>
            </a:r>
            <a:r>
              <a:rPr lang="it-IT" b="1" dirty="0" err="1">
                <a:latin typeface="Franklin Gothic Medium" panose="020B0603020102020204" pitchFamily="34" charset="0"/>
              </a:rPr>
              <a:t>S.Paolo</a:t>
            </a:r>
            <a:r>
              <a:rPr lang="it-IT" b="1" dirty="0">
                <a:latin typeface="Franklin Gothic Medium" panose="020B0603020102020204" pitchFamily="34" charset="0"/>
              </a:rPr>
              <a:t>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al momento della sua conversione,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ha già trovato questo "per noi"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nella fede della comunità primitiva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e lo ha sviluppato ulteriormente.     </a:t>
            </a:r>
            <a:r>
              <a:rPr lang="it-IT" sz="2400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▼</a:t>
            </a:r>
            <a:endParaRPr lang="it-IT" b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418455"/>
            <a:ext cx="10461172" cy="621865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buNone/>
              <a:tabLst>
                <a:tab pos="8694738" algn="r"/>
              </a:tabLst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	Meditazione</a:t>
            </a:r>
          </a:p>
          <a:p>
            <a:pPr marL="0" indent="0">
              <a:lnSpc>
                <a:spcPts val="3100"/>
              </a:lnSpc>
              <a:spcBef>
                <a:spcPts val="1600"/>
              </a:spcBef>
              <a:buNone/>
            </a:pPr>
            <a:r>
              <a:rPr lang="it-IT" sz="2750" b="1" dirty="0">
                <a:latin typeface="Franklin Gothic Medium" panose="020B0603020102020204" pitchFamily="34" charset="0"/>
              </a:rPr>
              <a:t>In ciò il cristianesimo si distingue dalle altre religioni, </a:t>
            </a:r>
            <a:br>
              <a:rPr lang="it-IT" sz="2750" b="1" dirty="0">
                <a:latin typeface="Franklin Gothic Medium" panose="020B0603020102020204" pitchFamily="34" charset="0"/>
              </a:rPr>
            </a:br>
            <a:r>
              <a:rPr lang="it-IT" sz="2750" b="1" dirty="0">
                <a:latin typeface="Franklin Gothic Medium" panose="020B0603020102020204" pitchFamily="34" charset="0"/>
              </a:rPr>
              <a:t>in ciò sta la sua singolarità… In rari casi, dice Paolo </a:t>
            </a:r>
            <a:r>
              <a:rPr lang="it-IT" sz="2750" dirty="0">
                <a:latin typeface="Franklin Gothic Medium" panose="020B0603020102020204" pitchFamily="34" charset="0"/>
              </a:rPr>
              <a:t>(Rom 5, 7) </a:t>
            </a:r>
            <a:br>
              <a:rPr lang="it-IT" sz="2750" dirty="0">
                <a:latin typeface="Franklin Gothic Medium" panose="020B0603020102020204" pitchFamily="34" charset="0"/>
              </a:rPr>
            </a:br>
            <a:r>
              <a:rPr lang="it-IT" sz="2750" b="1" dirty="0">
                <a:latin typeface="Franklin Gothic Medium" panose="020B0603020102020204" pitchFamily="34" charset="0"/>
              </a:rPr>
              <a:t>uno si sacrifica per un caro amico, per salvargli la vita fisica </a:t>
            </a:r>
            <a:br>
              <a:rPr lang="it-IT" sz="2750" b="1" dirty="0">
                <a:latin typeface="Franklin Gothic Medium" panose="020B0603020102020204" pitchFamily="34" charset="0"/>
              </a:rPr>
            </a:br>
            <a:r>
              <a:rPr lang="it-IT" sz="2750" b="1" dirty="0">
                <a:latin typeface="Franklin Gothic Medium" panose="020B0603020102020204" pitchFamily="34" charset="0"/>
              </a:rPr>
              <a:t>(più di questo non è possibile) </a:t>
            </a:r>
            <a:br>
              <a:rPr lang="it-IT" sz="2750" b="1" dirty="0">
                <a:latin typeface="Franklin Gothic Medium" panose="020B0603020102020204" pitchFamily="34" charset="0"/>
              </a:rPr>
            </a:br>
            <a:r>
              <a:rPr lang="it-IT" sz="2750" b="1" dirty="0">
                <a:latin typeface="Franklin Gothic Medium" panose="020B0603020102020204" pitchFamily="34" charset="0"/>
              </a:rPr>
              <a:t>ma chi arriverebbe a dare la propria vita, fisica e spirituale, </a:t>
            </a:r>
            <a:br>
              <a:rPr lang="it-IT" sz="2750" b="1" dirty="0">
                <a:latin typeface="Franklin Gothic Medium" panose="020B0603020102020204" pitchFamily="34" charset="0"/>
              </a:rPr>
            </a:br>
            <a:r>
              <a:rPr lang="it-IT" sz="2750" b="1" dirty="0">
                <a:latin typeface="Franklin Gothic Medium" panose="020B0603020102020204" pitchFamily="34" charset="0"/>
              </a:rPr>
              <a:t>per persone che gli sono ostili? </a:t>
            </a:r>
          </a:p>
          <a:p>
            <a:pPr marL="0" indent="0">
              <a:lnSpc>
                <a:spcPts val="3100"/>
              </a:lnSpc>
              <a:buNone/>
            </a:pPr>
            <a:r>
              <a:rPr lang="it-IT" sz="2750" b="1" dirty="0">
                <a:latin typeface="Franklin Gothic Medium" panose="020B0603020102020204" pitchFamily="34" charset="0"/>
              </a:rPr>
              <a:t>E chi potrebbe farlo a favore di tutta l'umanità nel nome di Dio, </a:t>
            </a:r>
            <a:br>
              <a:rPr lang="it-IT" sz="2750" b="1" dirty="0">
                <a:latin typeface="Franklin Gothic Medium" panose="020B0603020102020204" pitchFamily="34" charset="0"/>
              </a:rPr>
            </a:br>
            <a:r>
              <a:rPr lang="it-IT" sz="2750" b="1" dirty="0">
                <a:latin typeface="Franklin Gothic Medium" panose="020B0603020102020204" pitchFamily="34" charset="0"/>
              </a:rPr>
              <a:t>che viene misconosciuto e odiato, </a:t>
            </a:r>
            <a:br>
              <a:rPr lang="it-IT" sz="2750" b="1" dirty="0">
                <a:latin typeface="Franklin Gothic Medium" panose="020B0603020102020204" pitchFamily="34" charset="0"/>
              </a:rPr>
            </a:br>
            <a:r>
              <a:rPr lang="it-IT" sz="2750" b="1" dirty="0">
                <a:latin typeface="Franklin Gothic Medium" panose="020B0603020102020204" pitchFamily="34" charset="0"/>
              </a:rPr>
              <a:t>essendo stato inviato per questo da lui, non per una tirannia divina, che così vorrebbe restaurare il suo onore offeso, </a:t>
            </a:r>
            <a:br>
              <a:rPr lang="it-IT" sz="2750" b="1" dirty="0">
                <a:latin typeface="Franklin Gothic Medium" panose="020B0603020102020204" pitchFamily="34" charset="0"/>
              </a:rPr>
            </a:br>
            <a:r>
              <a:rPr lang="it-IT" sz="2750" b="1" dirty="0">
                <a:latin typeface="Franklin Gothic Medium" panose="020B0603020102020204" pitchFamily="34" charset="0"/>
              </a:rPr>
              <a:t>ma in un'inconcepibile intesa d'amore che presuppone precisamente il mistero della divina Trinità?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latin typeface="Franklin Gothic Medium" panose="020B0603020102020204" pitchFamily="34" charset="0"/>
              </a:rPr>
              <a:t>								(Von Balthasar)</a:t>
            </a:r>
          </a:p>
        </p:txBody>
      </p:sp>
    </p:spTree>
    <p:extLst>
      <p:ext uri="{BB962C8B-B14F-4D97-AF65-F5344CB8AC3E}">
        <p14:creationId xmlns:p14="http://schemas.microsoft.com/office/powerpoint/2010/main" val="27469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464949"/>
            <a:ext cx="10594268" cy="617215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it-IT" cap="small" dirty="0">
                <a:solidFill>
                  <a:srgbClr val="0062AC"/>
                </a:solidFill>
              </a:rPr>
              <a:t>Padre Nostro – 10 Ave Maria – Gloria</a:t>
            </a:r>
          </a:p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" b="1821"/>
          <a:stretch/>
        </p:blipFill>
        <p:spPr>
          <a:xfrm>
            <a:off x="1122451" y="1154100"/>
            <a:ext cx="3758718" cy="52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96" y="5999489"/>
            <a:ext cx="2497995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2800" cap="small" dirty="0"/>
              <a:t>Preghiamo </a:t>
            </a:r>
            <a:br>
              <a:rPr lang="it-IT" sz="2800" cap="small" dirty="0"/>
            </a:br>
            <a:r>
              <a:rPr lang="it-IT" sz="2800" cap="small" dirty="0"/>
              <a:t>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120" y="642887"/>
            <a:ext cx="9046974" cy="5951122"/>
          </a:xfrm>
        </p:spPr>
        <p:txBody>
          <a:bodyPr/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36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S</a:t>
            </a: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anta</a:t>
            </a:r>
            <a:r>
              <a:rPr lang="it-IT" sz="28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 </a:t>
            </a:r>
            <a:r>
              <a:rPr lang="it-IT" sz="36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</a:t>
            </a: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aria</a:t>
            </a:r>
            <a:r>
              <a:rPr lang="it-IT" sz="2700" b="1" spc="50" dirty="0">
                <a:latin typeface="Franklin Gothic Medium" panose="020B0603020102020204" pitchFamily="34" charset="0"/>
              </a:rPr>
              <a:t>, donna del dolore,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madre dei viventi, salve!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Novella Eva</a:t>
            </a:r>
            <a:r>
              <a:rPr lang="it-IT" sz="2700" b="1" spc="50" dirty="0">
                <a:latin typeface="Franklin Gothic Medium" panose="020B0603020102020204" pitchFamily="34" charset="0"/>
              </a:rPr>
              <a:t>, Vergine sposa presso la Croce,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dove si consuma, l'amore e sgorga la vita.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Madre dei discepoli</a:t>
            </a:r>
            <a:r>
              <a:rPr lang="it-IT" sz="2700" b="1" spc="50" dirty="0">
                <a:latin typeface="Franklin Gothic Medium" panose="020B0603020102020204" pitchFamily="34" charset="0"/>
              </a:rPr>
              <a:t>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sii tu l'immagine conduttrice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nel nostro impegno di servizio;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insegnaci a sostare con te presso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le infinite croci dove il tuo Figlio é ancora crocifisso;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 vivere e testimoniare l'amore cristiano;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accogliendo in ogni uomo un fratello;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 rinunciare all'opaco egoismo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per seguire Cristo, sola luce dell'uomo.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Vergine della Pasqua</a:t>
            </a:r>
            <a:r>
              <a:rPr lang="it-IT" sz="2700" b="1" spc="50" dirty="0">
                <a:latin typeface="Franklin Gothic Medium" panose="020B0603020102020204" pitchFamily="34" charset="0"/>
              </a:rPr>
              <a:t>, gloria dello Spirito,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accogli la nostra preghiera.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00" y="156177"/>
            <a:ext cx="2497994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4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400"/>
                            </p:stCondLst>
                            <p:childTnLst>
                              <p:par>
                                <p:cTn id="4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400"/>
                            </p:stCondLst>
                            <p:childTnLst>
                              <p:par>
                                <p:cTn id="4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4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b="1503"/>
          <a:stretch/>
        </p:blipFill>
        <p:spPr>
          <a:xfrm>
            <a:off x="6503159" y="1185096"/>
            <a:ext cx="3758718" cy="5220408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76175" y="54265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Quinto mistero del dolore</a:t>
            </a:r>
            <a:endParaRPr lang="it-IT" dirty="0">
              <a:ln>
                <a:solidFill>
                  <a:srgbClr val="FFC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23" y="1999281"/>
            <a:ext cx="5717877" cy="2920734"/>
          </a:xfrm>
        </p:spPr>
        <p:txBody>
          <a:bodyPr/>
          <a:lstStyle/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Contempliamo </a:t>
            </a:r>
            <a:b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con Maria</a:t>
            </a:r>
          </a:p>
          <a:p>
            <a:pPr marL="0" indent="0" algn="r">
              <a:lnSpc>
                <a:spcPts val="4400"/>
              </a:lnSpc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Colui che </a:t>
            </a:r>
            <a:b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è morto sulla croce </a:t>
            </a:r>
            <a:b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per noi.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104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124" y="1178111"/>
            <a:ext cx="7463597" cy="5351897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Dopo aver ricevuto l'aceto,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Gesù disse: «Tutto è compiuto!».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E, chinato il capo, spirò.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Era il giorno della Preparazione e i Giudei,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perché i corpi non rimanessero in croce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durante il sabato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(era infatti un giorno solenne quel sabato), chiesero a Pilato che fossero loro spezzate le gambe e fossero portati via.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Vennero dunque i soldati e spezzarono le gambe al primo e poi all'altro che era stato crocifisso insieme con lui.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dirty="0">
                <a:solidFill>
                  <a:srgbClr val="7030A0"/>
                </a:solidFill>
                <a:latin typeface="Franklin Gothic Medium" panose="020B0603020102020204" pitchFamily="34" charset="0"/>
              </a:rPr>
              <a:t>▼</a:t>
            </a:r>
            <a:endParaRPr lang="it-IT" sz="2700" b="1" dirty="0">
              <a:solidFill>
                <a:srgbClr val="7030A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b="1503"/>
          <a:stretch/>
        </p:blipFill>
        <p:spPr>
          <a:xfrm>
            <a:off x="508819" y="1169329"/>
            <a:ext cx="3308418" cy="4594995"/>
          </a:xfrm>
          <a:prstGeom prst="ellipse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97F902-3373-01F5-306C-41B62DA38333}"/>
              </a:ext>
            </a:extLst>
          </p:cNvPr>
          <p:cNvSpPr txBox="1"/>
          <p:nvPr/>
        </p:nvSpPr>
        <p:spPr>
          <a:xfrm>
            <a:off x="447644" y="360245"/>
            <a:ext cx="343076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805738" algn="r"/>
              </a:tabLst>
              <a:defRPr/>
            </a:pPr>
            <a:r>
              <a:rPr kumimoji="0" lang="it-IT" sz="2811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Ascolto del Vangelo 	</a:t>
            </a:r>
            <a:endParaRPr kumimoji="0" lang="it-IT" sz="2811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CD53CB-A51C-706D-AD9E-18893A2AE4B3}"/>
              </a:ext>
            </a:extLst>
          </p:cNvPr>
          <p:cNvSpPr txBox="1"/>
          <p:nvPr/>
        </p:nvSpPr>
        <p:spPr>
          <a:xfrm>
            <a:off x="856473" y="6057882"/>
            <a:ext cx="2533589" cy="480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805738" algn="r"/>
              </a:tabLst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</a:t>
            </a:r>
            <a:r>
              <a:rPr kumimoji="0" lang="it-I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Gv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19,30-37)</a:t>
            </a:r>
            <a:endParaRPr kumimoji="0" lang="it-IT" sz="2811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03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124" y="773113"/>
            <a:ext cx="7463597" cy="5756895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Venuti però da Gesù e vedendo che era già morto, non gli spezzarono le gambe,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ma uno dei soldati gli colpì il fianco con la lancia e subito ne uscì sangue e acqua.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Chi ha visto ne dà testimonianza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 la sua testimonianza è vera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 egli sa che dice il vero,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perché anche voi crediate.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Questo infatti avvenne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perché si adempisse la Scrittura: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Non gli sarà spezzato alcun osso .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 un altro passo della Scrittura dice ancora: Volgeranno lo sguardo a colui che hanno trafitto. </a:t>
            </a:r>
            <a:r>
              <a:rPr lang="it-IT" sz="24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sz="2700" b="1" dirty="0">
              <a:solidFill>
                <a:srgbClr val="7030A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b="1503"/>
          <a:stretch/>
        </p:blipFill>
        <p:spPr>
          <a:xfrm>
            <a:off x="508819" y="1169329"/>
            <a:ext cx="3308418" cy="4594995"/>
          </a:xfrm>
          <a:prstGeom prst="ellipse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97F902-3373-01F5-306C-41B62DA38333}"/>
              </a:ext>
            </a:extLst>
          </p:cNvPr>
          <p:cNvSpPr txBox="1"/>
          <p:nvPr/>
        </p:nvSpPr>
        <p:spPr>
          <a:xfrm>
            <a:off x="447644" y="360245"/>
            <a:ext cx="343076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805738" algn="r"/>
              </a:tabLst>
              <a:defRPr/>
            </a:pPr>
            <a:r>
              <a:rPr kumimoji="0" lang="it-IT" sz="2811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Ascolto del Vangelo 	</a:t>
            </a:r>
            <a:endParaRPr kumimoji="0" lang="it-IT" sz="2811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CD53CB-A51C-706D-AD9E-18893A2AE4B3}"/>
              </a:ext>
            </a:extLst>
          </p:cNvPr>
          <p:cNvSpPr txBox="1"/>
          <p:nvPr/>
        </p:nvSpPr>
        <p:spPr>
          <a:xfrm>
            <a:off x="856473" y="6057882"/>
            <a:ext cx="2533589" cy="480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805738" algn="r"/>
              </a:tabLst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</a:t>
            </a:r>
            <a:r>
              <a:rPr kumimoji="0" lang="it-I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Gv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19,30-37)</a:t>
            </a:r>
            <a:endParaRPr kumimoji="0" lang="it-IT" sz="2811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01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573437"/>
            <a:ext cx="10461172" cy="6063669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pPr marL="0" indent="0">
              <a:spcBef>
                <a:spcPts val="0"/>
              </a:spcBef>
              <a:buNone/>
            </a:pP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"Prima della festa di Pasqua, Gesù, sapendo giunta l'ora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di passare da questo mondo al Padre, poiché aveva amato i suoi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che erano nel mondo, li amò sino alla fine" </a:t>
            </a:r>
            <a:r>
              <a:rPr lang="it-IT" dirty="0">
                <a:latin typeface="Franklin Gothic Medium" panose="020B0603020102020204" pitchFamily="34" charset="0"/>
              </a:rPr>
              <a:t>(</a:t>
            </a:r>
            <a:r>
              <a:rPr lang="it-IT" dirty="0" err="1">
                <a:latin typeface="Franklin Gothic Medium" panose="020B0603020102020204" pitchFamily="34" charset="0"/>
              </a:rPr>
              <a:t>Gv</a:t>
            </a:r>
            <a:r>
              <a:rPr lang="it-IT" dirty="0">
                <a:latin typeface="Franklin Gothic Medium" panose="020B0603020102020204" pitchFamily="34" charset="0"/>
              </a:rPr>
              <a:t> 13, 1 ). </a:t>
            </a:r>
          </a:p>
          <a:p>
            <a:pPr marL="0" indent="0">
              <a:buNone/>
            </a:pPr>
            <a:r>
              <a:rPr lang="it-IT" b="1" dirty="0">
                <a:latin typeface="Franklin Gothic Medium" panose="020B0603020102020204" pitchFamily="34" charset="0"/>
              </a:rPr>
              <a:t>Fino alla fine, che cosa significa?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Fino alla fine della vita temporale?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Oppure significa: fino alla fine d'ogni concepibile misura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fino all'eccesso, fino all'inverosimile limite,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a cui solo il cuore di Cristo poteva arrivare?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Fino a dare se stesso con la totalità che il vero amore esige,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e con l'effusione che solo un amore divino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b="1" dirty="0">
                <a:latin typeface="Franklin Gothic Medium" panose="020B0603020102020204" pitchFamily="34" charset="0"/>
              </a:rPr>
              <a:t>può concepire e attuare?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				      (</a:t>
            </a:r>
            <a:r>
              <a:rPr lang="it-IT" dirty="0">
                <a:latin typeface="Franklin Gothic Medium" panose="020B0603020102020204" pitchFamily="34" charset="0"/>
              </a:rPr>
              <a:t>San Paolo VI)</a:t>
            </a:r>
          </a:p>
        </p:txBody>
      </p:sp>
    </p:spTree>
    <p:extLst>
      <p:ext uri="{BB962C8B-B14F-4D97-AF65-F5344CB8AC3E}">
        <p14:creationId xmlns:p14="http://schemas.microsoft.com/office/powerpoint/2010/main" val="41124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837" y="1502933"/>
            <a:ext cx="8159260" cy="52460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b="1" dirty="0">
                <a:solidFill>
                  <a:srgbClr val="FF0000"/>
                </a:solidFill>
                <a:highlight>
                  <a:srgbClr val="FFFF00"/>
                </a:highlight>
                <a:latin typeface="Amasis MT Pro Medium" panose="02040604050005020304" pitchFamily="18" charset="0"/>
              </a:rPr>
              <a:t>U</a:t>
            </a:r>
            <a:r>
              <a:rPr lang="it-IT" sz="2700" b="1" dirty="0">
                <a:latin typeface="Franklin Gothic Medium" panose="020B0603020102020204" pitchFamily="34" charset="0"/>
              </a:rPr>
              <a:t>scito se ne andò, come al solito, al monte degli Ulivi; anche i discepoli lo seguirono.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Giunto sul luogo, disse loro: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«Pregate, per non entrare in tentazione».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Poi si allontanò da loro quasi un tiro di sasso e, inginocchiatosi, pregava: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«Padre, se vuoi, allontana da me questo calice! Tuttavia non sia fatta la mia, ma la tua volontà».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Gli apparve allora un angelo dal cielo a confortarlo.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In preda all'angoscia, pregava più intensamente;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endParaRPr lang="it-IT" sz="2700" b="1" dirty="0">
              <a:latin typeface="Franklin Gothic Medium" panose="020B0603020102020204" pitchFamily="34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it-IT" sz="2400" b="1" dirty="0">
                <a:solidFill>
                  <a:srgbClr val="7030A0"/>
                </a:solidFill>
                <a:latin typeface="Franklin Gothic Medium" panose="020B0603020102020204" pitchFamily="34" charset="0"/>
              </a:rPr>
              <a:t>▼</a:t>
            </a:r>
            <a:endParaRPr lang="it-IT" sz="2700" b="1" dirty="0">
              <a:solidFill>
                <a:srgbClr val="7030A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" b="1778"/>
          <a:stretch/>
        </p:blipFill>
        <p:spPr>
          <a:xfrm>
            <a:off x="8772041" y="1502933"/>
            <a:ext cx="3308418" cy="4594995"/>
          </a:xfrm>
          <a:prstGeom prst="ellipse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2655FF-07B7-D927-5AAC-E8A228A93E66}"/>
              </a:ext>
            </a:extLst>
          </p:cNvPr>
          <p:cNvSpPr txBox="1"/>
          <p:nvPr/>
        </p:nvSpPr>
        <p:spPr>
          <a:xfrm>
            <a:off x="2998875" y="662585"/>
            <a:ext cx="6245050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805738" algn="r"/>
              </a:tabLst>
              <a:defRPr/>
            </a:pPr>
            <a:r>
              <a:rPr kumimoji="0" lang="it-IT" sz="2811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Ascolto del Vangelo 	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(Lc 22,39-46)</a:t>
            </a:r>
            <a:endParaRPr kumimoji="0" lang="it-IT" sz="2811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2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464949"/>
            <a:ext cx="10594268" cy="617215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it-IT" cap="small" dirty="0">
                <a:solidFill>
                  <a:srgbClr val="0062AC"/>
                </a:solidFill>
              </a:rPr>
              <a:t>Padre Nostro – 10 Ave Maria – Gloria</a:t>
            </a:r>
          </a:p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b="1503"/>
          <a:stretch/>
        </p:blipFill>
        <p:spPr>
          <a:xfrm>
            <a:off x="1122451" y="1154100"/>
            <a:ext cx="3758718" cy="52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0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96" y="5999489"/>
            <a:ext cx="2497995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2800" cap="small" dirty="0"/>
              <a:t>Preghiamo </a:t>
            </a:r>
            <a:br>
              <a:rPr lang="it-IT" sz="2800" cap="small" dirty="0"/>
            </a:br>
            <a:r>
              <a:rPr lang="it-IT" sz="2800" cap="small" dirty="0"/>
              <a:t>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120" y="642887"/>
            <a:ext cx="9046974" cy="5951122"/>
          </a:xfrm>
        </p:spPr>
        <p:txBody>
          <a:bodyPr/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36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S</a:t>
            </a: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anta</a:t>
            </a:r>
            <a:r>
              <a:rPr lang="it-IT" sz="28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 </a:t>
            </a:r>
            <a:r>
              <a:rPr lang="it-IT" sz="36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</a:t>
            </a: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aria</a:t>
            </a:r>
            <a:r>
              <a:rPr lang="it-IT" sz="2700" b="1" spc="50" dirty="0">
                <a:latin typeface="Franklin Gothic Medium" panose="020B0603020102020204" pitchFamily="34" charset="0"/>
              </a:rPr>
              <a:t>, donna del dolore,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madre dei viventi, salve!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Novella Eva</a:t>
            </a:r>
            <a:r>
              <a:rPr lang="it-IT" sz="2700" b="1" spc="50" dirty="0">
                <a:latin typeface="Franklin Gothic Medium" panose="020B0603020102020204" pitchFamily="34" charset="0"/>
              </a:rPr>
              <a:t>, Vergine sposa presso la Croce,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dove si consuma, l'amore e sgorga la vita.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Madre dei discepoli</a:t>
            </a:r>
            <a:r>
              <a:rPr lang="it-IT" sz="2700" b="1" spc="50" dirty="0">
                <a:latin typeface="Franklin Gothic Medium" panose="020B0603020102020204" pitchFamily="34" charset="0"/>
              </a:rPr>
              <a:t>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sii tu l'immagine conduttrice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nel nostro impegno di servizio;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insegnaci a sostare con te presso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le infinite croci dove il tuo Figlio é ancora crocifisso;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 vivere e testimoniare l'amore cristiano;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accogliendo in ogni uomo un fratello;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 rinunciare all'opaco egoismo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per seguire Cristo, sola luce dell'uomo.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Vergine della Pasqua</a:t>
            </a:r>
            <a:r>
              <a:rPr lang="it-IT" sz="2700" b="1" spc="50" dirty="0">
                <a:latin typeface="Franklin Gothic Medium" panose="020B0603020102020204" pitchFamily="34" charset="0"/>
              </a:rPr>
              <a:t>, gloria dello Spirito,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accogli la nostra preghiera.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00" y="156177"/>
            <a:ext cx="2497994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4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400"/>
                            </p:stCondLst>
                            <p:childTnLst>
                              <p:par>
                                <p:cTn id="4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400"/>
                            </p:stCondLst>
                            <p:childTnLst>
                              <p:par>
                                <p:cTn id="4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4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69" y="882651"/>
            <a:ext cx="7784856" cy="5951122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ALVE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R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EGINA</a:t>
            </a:r>
            <a:endParaRPr lang="it-IT" dirty="0"/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Mater </a:t>
            </a:r>
            <a:r>
              <a:rPr lang="it-IT" dirty="0" err="1"/>
              <a:t>misericórdiae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vita, </a:t>
            </a:r>
            <a:r>
              <a:rPr lang="it-IT" dirty="0" err="1"/>
              <a:t>dulcédo</a:t>
            </a:r>
            <a:r>
              <a:rPr lang="it-IT" dirty="0"/>
              <a:t> et </a:t>
            </a:r>
            <a:r>
              <a:rPr lang="it-IT" dirty="0" err="1"/>
              <a:t>spes</a:t>
            </a:r>
            <a:r>
              <a:rPr lang="it-IT" dirty="0"/>
              <a:t> nostra, salve.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clamámus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éxsules</a:t>
            </a:r>
            <a:r>
              <a:rPr lang="it-IT" dirty="0"/>
              <a:t> </a:t>
            </a:r>
            <a:r>
              <a:rPr lang="it-IT" dirty="0" err="1"/>
              <a:t>filii</a:t>
            </a:r>
            <a:r>
              <a:rPr lang="it-IT" dirty="0"/>
              <a:t> </a:t>
            </a:r>
            <a:r>
              <a:rPr lang="it-IT" dirty="0" err="1"/>
              <a:t>Evae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suspirámus</a:t>
            </a:r>
            <a:r>
              <a:rPr lang="it-IT" dirty="0"/>
              <a:t> </a:t>
            </a:r>
            <a:r>
              <a:rPr lang="it-IT" dirty="0" err="1"/>
              <a:t>geméntes</a:t>
            </a:r>
            <a:r>
              <a:rPr lang="it-IT" dirty="0"/>
              <a:t> et </a:t>
            </a:r>
            <a:r>
              <a:rPr lang="it-IT" dirty="0" err="1"/>
              <a:t>flentes</a:t>
            </a:r>
            <a:br>
              <a:rPr lang="it-IT" dirty="0"/>
            </a:br>
            <a:r>
              <a:rPr lang="it-IT" dirty="0"/>
              <a:t>in </a:t>
            </a:r>
            <a:r>
              <a:rPr lang="it-IT" dirty="0" err="1"/>
              <a:t>hac</a:t>
            </a:r>
            <a:r>
              <a:rPr lang="it-IT" dirty="0"/>
              <a:t> </a:t>
            </a:r>
            <a:r>
              <a:rPr lang="it-IT" dirty="0" err="1"/>
              <a:t>lacrimárum</a:t>
            </a:r>
            <a:r>
              <a:rPr lang="it-IT" dirty="0"/>
              <a:t> valle.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Eia ergo, </a:t>
            </a:r>
            <a:r>
              <a:rPr lang="it-IT" dirty="0" err="1"/>
              <a:t>advocáta</a:t>
            </a:r>
            <a:r>
              <a:rPr lang="it-IT" dirty="0"/>
              <a:t> nostra, </a:t>
            </a:r>
            <a:r>
              <a:rPr lang="it-IT" dirty="0" err="1"/>
              <a:t>illos</a:t>
            </a:r>
            <a:r>
              <a:rPr lang="it-IT" dirty="0"/>
              <a:t> </a:t>
            </a:r>
            <a:r>
              <a:rPr lang="it-IT" dirty="0" err="1"/>
              <a:t>tuos</a:t>
            </a:r>
            <a:r>
              <a:rPr lang="it-IT" dirty="0"/>
              <a:t> </a:t>
            </a:r>
            <a:r>
              <a:rPr lang="it-IT" dirty="0" err="1"/>
              <a:t>misericórdes</a:t>
            </a:r>
            <a:r>
              <a:rPr lang="it-IT" dirty="0"/>
              <a:t> </a:t>
            </a:r>
            <a:r>
              <a:rPr lang="it-IT" dirty="0" err="1"/>
              <a:t>óculos</a:t>
            </a:r>
            <a:r>
              <a:rPr lang="it-IT" dirty="0"/>
              <a:t> ad nos </a:t>
            </a:r>
            <a:r>
              <a:rPr lang="it-IT" dirty="0" err="1"/>
              <a:t>convérte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Et </a:t>
            </a:r>
            <a:r>
              <a:rPr lang="it-IT" dirty="0" err="1"/>
              <a:t>Iesum</a:t>
            </a:r>
            <a:r>
              <a:rPr lang="it-IT" dirty="0"/>
              <a:t>, </a:t>
            </a:r>
            <a:r>
              <a:rPr lang="it-IT" dirty="0" err="1"/>
              <a:t>benedíctum</a:t>
            </a:r>
            <a:r>
              <a:rPr lang="it-IT" dirty="0"/>
              <a:t> </a:t>
            </a:r>
            <a:r>
              <a:rPr lang="it-IT" dirty="0" err="1"/>
              <a:t>fructum</a:t>
            </a:r>
            <a:r>
              <a:rPr lang="it-IT" dirty="0"/>
              <a:t> </a:t>
            </a:r>
            <a:r>
              <a:rPr lang="it-IT" dirty="0" err="1"/>
              <a:t>ventris</a:t>
            </a:r>
            <a:r>
              <a:rPr lang="it-IT" dirty="0"/>
              <a:t> </a:t>
            </a:r>
            <a:r>
              <a:rPr lang="it-IT" dirty="0" err="1"/>
              <a:t>tui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nobis</a:t>
            </a:r>
            <a:r>
              <a:rPr lang="it-IT" dirty="0"/>
              <a:t>, post hoc </a:t>
            </a:r>
            <a:r>
              <a:rPr lang="it-IT" dirty="0" err="1"/>
              <a:t>exsílium</a:t>
            </a:r>
            <a:r>
              <a:rPr lang="it-IT" dirty="0"/>
              <a:t>, </a:t>
            </a:r>
            <a:r>
              <a:rPr lang="it-IT" dirty="0" err="1"/>
              <a:t>osténde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O </a:t>
            </a:r>
            <a:r>
              <a:rPr lang="it-IT" dirty="0" err="1"/>
              <a:t>clemens</a:t>
            </a:r>
            <a:r>
              <a:rPr lang="it-IT" dirty="0"/>
              <a:t>, o pia, o dulcis Virgo María!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061" y="403417"/>
            <a:ext cx="4594625" cy="64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982" y="1142199"/>
            <a:ext cx="6604831" cy="52460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e il suo sudore diventò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come gocce di sangue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che cadevano a terra.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Poi, rialzatosi dalla preghiera,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andò dai discepoli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 li trovò che dormivano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per la tristezza.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E disse loro: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«Perché dormite?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Alzatevi e pregate,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per non entrare in tentazione». </a:t>
            </a:r>
            <a:r>
              <a:rPr lang="it-IT" sz="28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sz="1800" dirty="0">
              <a:solidFill>
                <a:srgbClr val="F8CD14"/>
              </a:solidFill>
              <a:latin typeface="MS Shell Dlg 2" panose="020B0604030504040204" pitchFamily="34" charset="0"/>
            </a:endParaRPr>
          </a:p>
          <a:p>
            <a:pPr marL="0" indent="0">
              <a:lnSpc>
                <a:spcPts val="3000"/>
              </a:lnSpc>
              <a:buNone/>
            </a:pPr>
            <a:endParaRPr lang="it-IT" sz="2700" dirty="0">
              <a:latin typeface="Franklin Gothic Medium" panose="020B06030201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" b="1778"/>
          <a:stretch/>
        </p:blipFill>
        <p:spPr>
          <a:xfrm>
            <a:off x="7113722" y="773113"/>
            <a:ext cx="3938920" cy="54706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677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573437"/>
            <a:ext cx="10461172" cy="6063669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Meditazione</a:t>
            </a:r>
          </a:p>
          <a:p>
            <a:pPr marL="0" indent="0">
              <a:buNone/>
            </a:pP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Non rare volte i Santi hanno vissuto </a:t>
            </a:r>
            <a:r>
              <a:rPr lang="it-IT" b="1" i="1" dirty="0">
                <a:latin typeface="Franklin Gothic Medium" panose="020B0603020102020204" pitchFamily="34" charset="0"/>
              </a:rPr>
              <a:t>qualcosa di simile all'esperienza di Gesù sulla croce </a:t>
            </a:r>
            <a:r>
              <a:rPr lang="it-IT" b="1" dirty="0">
                <a:latin typeface="Franklin Gothic Medium" panose="020B0603020102020204" pitchFamily="34" charset="0"/>
              </a:rPr>
              <a:t>nel paradossale intreccio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di beatitudine e di dolore.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i="1" dirty="0">
                <a:latin typeface="Franklin Gothic Medium" panose="020B0603020102020204" pitchFamily="34" charset="0"/>
              </a:rPr>
              <a:t>Nel Dialogo della Divina Provvidenza </a:t>
            </a:r>
            <a:r>
              <a:rPr lang="it-IT" b="1" dirty="0">
                <a:latin typeface="Franklin Gothic Medium" panose="020B0603020102020204" pitchFamily="34" charset="0"/>
              </a:rPr>
              <a:t>Dio Padre mostra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a </a:t>
            </a:r>
            <a:r>
              <a:rPr lang="it-IT" b="1" i="1" dirty="0">
                <a:latin typeface="Franklin Gothic Medium" panose="020B0603020102020204" pitchFamily="34" charset="0"/>
              </a:rPr>
              <a:t>Caterina da Siena </a:t>
            </a:r>
            <a:r>
              <a:rPr lang="it-IT" b="1" dirty="0">
                <a:latin typeface="Franklin Gothic Medium" panose="020B0603020102020204" pitchFamily="34" charset="0"/>
              </a:rPr>
              <a:t>come nelle anime sante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possa essere presente la gioia insieme alla sofferenza: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«E l'anima se ne sta beata e dolente: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dolente per i peccati del prossimo, beata per l'unione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e per l'affetto della carità che ha ricevuto in se stessa. </a:t>
            </a:r>
          </a:p>
          <a:p>
            <a:pPr marL="0" indent="0">
              <a:buNone/>
            </a:pPr>
            <a:r>
              <a:rPr lang="it-IT" b="1" dirty="0">
                <a:latin typeface="Franklin Gothic Medium" panose="020B0603020102020204" pitchFamily="34" charset="0"/>
              </a:rPr>
              <a:t>Costoro imitano l'immacolato Agnello, l'Unigenito Figlio mio, il quale stando sulla croce era beato e dolente».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sz="2000" b="1" dirty="0">
                <a:solidFill>
                  <a:srgbClr val="7030A0"/>
                </a:solidFill>
                <a:latin typeface="Franklin Gothic Medium" panose="020B0603020102020204" pitchFamily="34" charset="0"/>
              </a:rPr>
              <a:t>▼</a:t>
            </a:r>
            <a:r>
              <a:rPr lang="it-IT" b="1" dirty="0">
                <a:latin typeface="Franklin Gothic Medium" panose="020B0603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2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371959"/>
            <a:ext cx="10461172" cy="626514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buNone/>
              <a:tabLst>
                <a:tab pos="9329738" algn="r"/>
              </a:tabLst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	… Meditazione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Allo stesso modo </a:t>
            </a:r>
            <a:r>
              <a:rPr lang="it-IT" sz="2700" b="1" i="1" dirty="0">
                <a:latin typeface="Franklin Gothic Medium" panose="020B0603020102020204" pitchFamily="34" charset="0"/>
              </a:rPr>
              <a:t>Teresa di Lisieux </a:t>
            </a:r>
            <a:r>
              <a:rPr lang="it-IT" sz="2700" b="1" dirty="0">
                <a:latin typeface="Franklin Gothic Medium" panose="020B0603020102020204" pitchFamily="34" charset="0"/>
              </a:rPr>
              <a:t>vive la sua agonia in comunione con quella di Gesù, verificando in se stessa proprio il paradosso di Gesù beato e angosciato: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«Nostro Signore nell'orto degli Ulivi godeva di tutte le gioie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della Trinità, eppure la sua agonia non era meno crudele.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È un mistero, ma le assicuro che, da ciò che provo io stessa,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ne capisco qualcosa». È una testimonianza illuminante!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Del resto, la stessa narrazione degli Evangelisti dà fondamento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a questa percezione ecclesiale della coscienza di Cristo,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quando ricorda che, pur nel suo abisso di dolore,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egli muore implorando il perdono per i suoi carnefici </a:t>
            </a:r>
            <a:r>
              <a:rPr lang="it-IT" sz="2400" dirty="0">
                <a:latin typeface="Franklin Gothic Medium" panose="020B0603020102020204" pitchFamily="34" charset="0"/>
              </a:rPr>
              <a:t>(</a:t>
            </a:r>
            <a:r>
              <a:rPr lang="it-IT" sz="2400" dirty="0" err="1">
                <a:latin typeface="Franklin Gothic Medium" panose="020B0603020102020204" pitchFamily="34" charset="0"/>
              </a:rPr>
              <a:t>cfr</a:t>
            </a:r>
            <a:r>
              <a:rPr lang="it-IT" sz="2400" dirty="0">
                <a:latin typeface="Franklin Gothic Medium" panose="020B0603020102020204" pitchFamily="34" charset="0"/>
              </a:rPr>
              <a:t> Lc 23, 34)</a:t>
            </a:r>
            <a:br>
              <a:rPr lang="it-IT" sz="2400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ed esprimendo al Padre il suo estremo abbandono filiale: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«Padre, nelle tue mani consegno il mio spirito» </a:t>
            </a:r>
            <a:r>
              <a:rPr lang="it-IT" sz="2400" dirty="0">
                <a:latin typeface="Franklin Gothic Medium" panose="020B0603020102020204" pitchFamily="34" charset="0"/>
              </a:rPr>
              <a:t>( Lc 23,46). </a:t>
            </a:r>
            <a:br>
              <a:rPr lang="it-IT" sz="2400" dirty="0">
                <a:latin typeface="Franklin Gothic Medium" panose="020B0603020102020204" pitchFamily="34" charset="0"/>
              </a:rPr>
            </a:br>
            <a:r>
              <a:rPr lang="it-IT" sz="2400" dirty="0">
                <a:latin typeface="Franklin Gothic Medium" panose="020B0603020102020204" pitchFamily="34" charset="0"/>
              </a:rPr>
              <a:t>				       </a:t>
            </a:r>
            <a:r>
              <a:rPr lang="it-IT" sz="2400" i="1" dirty="0">
                <a:latin typeface="Franklin Gothic Medium" panose="020B0603020102020204" pitchFamily="34" charset="0"/>
              </a:rPr>
              <a:t>(Giovanni Paolo II, Novo Millennio Ineunte 27)</a:t>
            </a:r>
            <a:endParaRPr lang="it-IT" sz="2700" i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464949"/>
            <a:ext cx="10594268" cy="617215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it-IT" cap="small" dirty="0">
                <a:solidFill>
                  <a:srgbClr val="0062AC"/>
                </a:solidFill>
              </a:rPr>
              <a:t>Padre Nostro – 10 Ave Maria – Gloria</a:t>
            </a:r>
          </a:p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" b="1778"/>
          <a:stretch/>
        </p:blipFill>
        <p:spPr>
          <a:xfrm>
            <a:off x="1122451" y="1154100"/>
            <a:ext cx="3758718" cy="52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96" y="5999489"/>
            <a:ext cx="2497995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2800" cap="small" dirty="0"/>
              <a:t>Preghiamo </a:t>
            </a:r>
            <a:br>
              <a:rPr lang="it-IT" sz="2800" cap="small" dirty="0"/>
            </a:br>
            <a:r>
              <a:rPr lang="it-IT" sz="2800" cap="small" dirty="0"/>
              <a:t>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120" y="642887"/>
            <a:ext cx="9046974" cy="5951122"/>
          </a:xfrm>
        </p:spPr>
        <p:txBody>
          <a:bodyPr/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36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S</a:t>
            </a: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anta</a:t>
            </a:r>
            <a:r>
              <a:rPr lang="it-IT" sz="28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 </a:t>
            </a:r>
            <a:r>
              <a:rPr lang="it-IT" sz="36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</a:t>
            </a: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aria</a:t>
            </a:r>
            <a:r>
              <a:rPr lang="it-IT" sz="2700" b="1" spc="50" dirty="0">
                <a:latin typeface="Franklin Gothic Medium" panose="020B0603020102020204" pitchFamily="34" charset="0"/>
              </a:rPr>
              <a:t>, donna del dolore,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madre dei viventi, salve!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Novella Eva</a:t>
            </a:r>
            <a:r>
              <a:rPr lang="it-IT" sz="2700" b="1" spc="50" dirty="0">
                <a:latin typeface="Franklin Gothic Medium" panose="020B0603020102020204" pitchFamily="34" charset="0"/>
              </a:rPr>
              <a:t>, Vergine sposa presso la Croce,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dove si consuma, l'amore e sgorga la vita.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Madre dei discepoli</a:t>
            </a:r>
            <a:r>
              <a:rPr lang="it-IT" sz="2700" b="1" spc="50" dirty="0">
                <a:latin typeface="Franklin Gothic Medium" panose="020B0603020102020204" pitchFamily="34" charset="0"/>
              </a:rPr>
              <a:t>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sii tu l'immagine conduttrice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nel nostro impegno di servizio;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insegnaci a sostare con te presso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le infinite croci dove il tuo Figlio é ancora crocifisso;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 vivere e testimoniare l'amore cristiano;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accogliendo in ogni uomo un fratello;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sz="2700" b="1" spc="50" dirty="0">
                <a:latin typeface="Franklin Gothic Medium" panose="020B0603020102020204" pitchFamily="34" charset="0"/>
              </a:rPr>
              <a:t>a rinunciare all'opaco egoismo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per seguire Cristo, sola luce dell'uomo.</a:t>
            </a:r>
          </a:p>
          <a:p>
            <a:pPr marL="0" indent="0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3200" b="1" spc="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Vergine della Pasqua</a:t>
            </a:r>
            <a:r>
              <a:rPr lang="it-IT" sz="2700" b="1" spc="50" dirty="0">
                <a:latin typeface="Franklin Gothic Medium" panose="020B0603020102020204" pitchFamily="34" charset="0"/>
              </a:rPr>
              <a:t>, gloria dello Spirito, </a:t>
            </a:r>
            <a:br>
              <a:rPr lang="it-IT" sz="2700" b="1" spc="50" dirty="0">
                <a:latin typeface="Franklin Gothic Medium" panose="020B0603020102020204" pitchFamily="34" charset="0"/>
              </a:rPr>
            </a:br>
            <a:r>
              <a:rPr lang="it-IT" sz="2700" b="1" spc="50" dirty="0">
                <a:latin typeface="Franklin Gothic Medium" panose="020B0603020102020204" pitchFamily="34" charset="0"/>
              </a:rPr>
              <a:t>accogli la nostra preghiera.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00" y="156177"/>
            <a:ext cx="2497994" cy="57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4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4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400"/>
                            </p:stCondLst>
                            <p:childTnLst>
                              <p:par>
                                <p:cTn id="4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400"/>
                            </p:stCondLst>
                            <p:childTnLst>
                              <p:par>
                                <p:cTn id="4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4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" b="1742"/>
          <a:stretch/>
        </p:blipFill>
        <p:spPr>
          <a:xfrm>
            <a:off x="6503159" y="1185096"/>
            <a:ext cx="3758718" cy="5220408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76175" y="54265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Secondo</a:t>
            </a: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8CD14"/>
                </a:solidFill>
              </a:rPr>
              <a:t> </a:t>
            </a:r>
            <a:r>
              <a:rPr lang="it-IT" sz="3200" i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mistero del dolore</a:t>
            </a:r>
            <a:endParaRPr lang="it-IT" sz="3200" dirty="0">
              <a:ln>
                <a:solidFill>
                  <a:srgbClr val="FFC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23" y="1994761"/>
            <a:ext cx="5717877" cy="3281715"/>
          </a:xfrm>
        </p:spPr>
        <p:txBody>
          <a:bodyPr/>
          <a:lstStyle/>
          <a:p>
            <a:pPr marL="0" indent="0" algn="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Contempliamo </a:t>
            </a:r>
            <a:b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con Maria</a:t>
            </a:r>
          </a:p>
          <a:p>
            <a:pPr marL="0" indent="0" algn="r">
              <a:lnSpc>
                <a:spcPts val="4400"/>
              </a:lnSpc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Colui che </a:t>
            </a:r>
            <a:b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è stato flagellato </a:t>
            </a:r>
            <a:b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dirty="0">
                <a:solidFill>
                  <a:srgbClr val="7030A0"/>
                </a:solidFill>
                <a:latin typeface="Arrus Blk OSF BT" panose="02090805060506020404" pitchFamily="18" charset="0"/>
                <a:ea typeface="+mj-ea"/>
                <a:cs typeface="+mj-cs"/>
              </a:rPr>
              <a:t>per noi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102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678</TotalTime>
  <Words>2699</Words>
  <Application>Microsoft Office PowerPoint</Application>
  <PresentationFormat>Personalizzato</PresentationFormat>
  <Paragraphs>167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32</vt:i4>
      </vt:variant>
    </vt:vector>
  </HeadingPairs>
  <TitlesOfParts>
    <vt:vector size="42" baseType="lpstr">
      <vt:lpstr>Arrus Blk OSF BT</vt:lpstr>
      <vt:lpstr>Calibri</vt:lpstr>
      <vt:lpstr>Arial</vt:lpstr>
      <vt:lpstr>Wingdings</vt:lpstr>
      <vt:lpstr>Amasis MT Pro Medium</vt:lpstr>
      <vt:lpstr>Franklin Gothic Medium</vt:lpstr>
      <vt:lpstr>Franklin Gothic Demi</vt:lpstr>
      <vt:lpstr>MS Shell Dlg 2</vt:lpstr>
      <vt:lpstr>Tema di Office</vt:lpstr>
      <vt:lpstr>1_Tema di Office</vt:lpstr>
      <vt:lpstr>PREGHIERA  DEL  ROSARIO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Preghiamo  insieme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Preghiamo  insieme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Preghiamo  insieme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Preghiamo  insieme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Preghiamo  insieme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31</cp:revision>
  <dcterms:created xsi:type="dcterms:W3CDTF">2024-04-27T06:42:18Z</dcterms:created>
  <dcterms:modified xsi:type="dcterms:W3CDTF">2024-05-29T10:12:54Z</dcterms:modified>
</cp:coreProperties>
</file>